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996"/>
    <a:srgbClr val="0F75BC"/>
    <a:srgbClr val="E5F6FF"/>
    <a:srgbClr val="D5F0FF"/>
    <a:srgbClr val="0086CE"/>
    <a:srgbClr val="008B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63" d="100"/>
          <a:sy n="63" d="100"/>
        </p:scale>
        <p:origin x="86" y="148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1B11F2-5C62-44D0-82BE-702FBE699B87}" type="datetimeFigureOut">
              <a:rPr lang="ru-RU" smtClean="0"/>
              <a:t>13.06.2019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FAEABF-6565-4385-A5AC-F46B5B1BD8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2020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AEABF-6565-4385-A5AC-F46B5B1BD87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0983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bg>
      <p:bgPr>
        <a:gradFill>
          <a:gsLst>
            <a:gs pos="0">
              <a:srgbClr val="D5F0FF"/>
            </a:gs>
            <a:gs pos="100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ouse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15512" y="3562656"/>
            <a:ext cx="12013582" cy="3295344"/>
          </a:xfrm>
          <a:prstGeom prst="rect">
            <a:avLst/>
          </a:prstGeom>
        </p:spPr>
      </p:pic>
      <p:sp>
        <p:nvSpPr>
          <p:cNvPr id="4" name="Дата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FD4A-EA56-455D-89DA-D48DC6E984AC}" type="datetimeFigureOut">
              <a:rPr lang="ru-RU" smtClean="0"/>
              <a:pPr/>
              <a:t>13.06.2019</a:t>
            </a:fld>
            <a:endParaRPr lang="ru-RU"/>
          </a:p>
        </p:txBody>
      </p:sp>
      <p:sp>
        <p:nvSpPr>
          <p:cNvPr id="5" name="Нижний колонтитул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8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819" y="516579"/>
            <a:ext cx="3310969" cy="665024"/>
          </a:xfrm>
          <a:prstGeom prst="rect">
            <a:avLst/>
          </a:prstGeom>
        </p:spPr>
      </p:pic>
      <p:sp>
        <p:nvSpPr>
          <p:cNvPr id="11" name="Header"/>
          <p:cNvSpPr>
            <a:spLocks noGrp="1"/>
          </p:cNvSpPr>
          <p:nvPr>
            <p:ph type="title" hasCustomPrompt="1"/>
          </p:nvPr>
        </p:nvSpPr>
        <p:spPr>
          <a:xfrm>
            <a:off x="4366819" y="2760335"/>
            <a:ext cx="7607531" cy="132556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4000" b="1">
                <a:solidFill>
                  <a:srgbClr val="263996"/>
                </a:solidFill>
                <a:latin typeface="+mn-lt"/>
              </a:defRPr>
            </a:lvl1pPr>
          </a:lstStyle>
          <a:p>
            <a:r>
              <a:rPr lang="ru-RU" dirty="0" smtClean="0">
                <a:latin typeface="+mn-lt"/>
              </a:rPr>
              <a:t>ФИНАЛ КОНКУРСА ПРОЕКТОВ </a:t>
            </a:r>
            <a:r>
              <a:rPr lang="en-US" dirty="0" smtClean="0">
                <a:latin typeface="+mn-lt"/>
              </a:rPr>
              <a:t/>
            </a:r>
            <a:br>
              <a:rPr lang="en-US" dirty="0" smtClean="0">
                <a:latin typeface="+mn-lt"/>
              </a:rPr>
            </a:br>
            <a:r>
              <a:rPr lang="ru-RU" dirty="0" smtClean="0">
                <a:latin typeface="+mn-lt"/>
              </a:rPr>
              <a:t>IOT АКАДЕМИИ SAMSUNG</a:t>
            </a:r>
            <a:endParaRPr lang="ru-RU" dirty="0"/>
          </a:p>
        </p:txBody>
      </p:sp>
      <p:sp>
        <p:nvSpPr>
          <p:cNvPr id="12" name="Decor"/>
          <p:cNvSpPr/>
          <p:nvPr userDrawn="1"/>
        </p:nvSpPr>
        <p:spPr>
          <a:xfrm>
            <a:off x="4095827" y="443991"/>
            <a:ext cx="36000" cy="430812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Decor"/>
          <p:cNvSpPr/>
          <p:nvPr userDrawn="1"/>
        </p:nvSpPr>
        <p:spPr>
          <a:xfrm>
            <a:off x="4015747" y="443991"/>
            <a:ext cx="36000" cy="180000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Decor"/>
          <p:cNvSpPr/>
          <p:nvPr userDrawn="1"/>
        </p:nvSpPr>
        <p:spPr>
          <a:xfrm>
            <a:off x="3933718" y="4743643"/>
            <a:ext cx="360218" cy="360218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118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House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15512" y="3562656"/>
            <a:ext cx="12013582" cy="3295344"/>
          </a:xfrm>
          <a:prstGeom prst="rect">
            <a:avLst/>
          </a:prstGeom>
        </p:spPr>
      </p:pic>
      <p:sp>
        <p:nvSpPr>
          <p:cNvPr id="4" name="Дата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FD4A-EA56-455D-89DA-D48DC6E984AC}" type="datetimeFigureOut">
              <a:rPr lang="ru-RU" smtClean="0"/>
              <a:pPr/>
              <a:t>13.06.2019</a:t>
            </a:fld>
            <a:endParaRPr lang="ru-RU"/>
          </a:p>
        </p:txBody>
      </p:sp>
      <p:sp>
        <p:nvSpPr>
          <p:cNvPr id="5" name="Нижний колонтитул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8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890" y="252903"/>
            <a:ext cx="2231160" cy="448139"/>
          </a:xfrm>
          <a:prstGeom prst="rect">
            <a:avLst/>
          </a:prstGeom>
        </p:spPr>
      </p:pic>
      <p:sp>
        <p:nvSpPr>
          <p:cNvPr id="11" name="Header"/>
          <p:cNvSpPr>
            <a:spLocks noGrp="1"/>
          </p:cNvSpPr>
          <p:nvPr>
            <p:ph type="title" hasCustomPrompt="1"/>
          </p:nvPr>
        </p:nvSpPr>
        <p:spPr>
          <a:xfrm>
            <a:off x="545869" y="285989"/>
            <a:ext cx="8789517" cy="399811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2800" b="1">
                <a:solidFill>
                  <a:srgbClr val="263996"/>
                </a:solidFill>
                <a:latin typeface="+mn-lt"/>
              </a:defRPr>
            </a:lvl1pPr>
          </a:lstStyle>
          <a:p>
            <a:r>
              <a:rPr lang="ru-RU" dirty="0" smtClean="0">
                <a:latin typeface="+mn-lt"/>
              </a:rPr>
              <a:t>Заголовок</a:t>
            </a:r>
            <a:endParaRPr lang="ru-RU" dirty="0"/>
          </a:p>
        </p:txBody>
      </p:sp>
      <p:sp>
        <p:nvSpPr>
          <p:cNvPr id="12" name="Decor"/>
          <p:cNvSpPr/>
          <p:nvPr userDrawn="1"/>
        </p:nvSpPr>
        <p:spPr>
          <a:xfrm rot="5400000">
            <a:off x="9142050" y="-1901906"/>
            <a:ext cx="36000" cy="540000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9" name="Decor"/>
          <p:cNvSpPr/>
          <p:nvPr userDrawn="1"/>
        </p:nvSpPr>
        <p:spPr>
          <a:xfrm rot="5400000">
            <a:off x="1190569" y="438094"/>
            <a:ext cx="36000" cy="720000"/>
          </a:xfrm>
          <a:prstGeom prst="rect">
            <a:avLst/>
          </a:prstGeom>
          <a:solidFill>
            <a:srgbClr val="008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Decor"/>
          <p:cNvSpPr/>
          <p:nvPr userDrawn="1"/>
        </p:nvSpPr>
        <p:spPr>
          <a:xfrm>
            <a:off x="0" y="2050473"/>
            <a:ext cx="12192000" cy="4807527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Decor"/>
          <p:cNvSpPr/>
          <p:nvPr userDrawn="1"/>
        </p:nvSpPr>
        <p:spPr>
          <a:xfrm>
            <a:off x="1568569" y="694392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7" name="Decor"/>
          <p:cNvSpPr/>
          <p:nvPr userDrawn="1"/>
        </p:nvSpPr>
        <p:spPr>
          <a:xfrm>
            <a:off x="6252647" y="694391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8" name="Decor"/>
          <p:cNvSpPr/>
          <p:nvPr userDrawn="1"/>
        </p:nvSpPr>
        <p:spPr>
          <a:xfrm>
            <a:off x="647715" y="694390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4" name="Header"/>
          <p:cNvSpPr txBox="1">
            <a:spLocks/>
          </p:cNvSpPr>
          <p:nvPr userDrawn="1"/>
        </p:nvSpPr>
        <p:spPr>
          <a:xfrm>
            <a:off x="6959600" y="6400799"/>
            <a:ext cx="5110519" cy="347134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2800" b="1">
                <a:solidFill>
                  <a:srgbClr val="263996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ИТОГОВЫЙ  КОНКУРС ПРОЕКТОВ В РТУ МИРЭА - 2019 </a:t>
            </a:r>
          </a:p>
        </p:txBody>
      </p:sp>
    </p:spTree>
    <p:extLst>
      <p:ext uri="{BB962C8B-B14F-4D97-AF65-F5344CB8AC3E}">
        <p14:creationId xmlns:p14="http://schemas.microsoft.com/office/powerpoint/2010/main" val="37552441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FFD4A-EA56-455D-89DA-D48DC6E984AC}" type="datetimeFigureOut">
              <a:rPr lang="ru-RU" smtClean="0"/>
              <a:pPr/>
              <a:t>13.06.2019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475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5F6FF"/>
            </a:gs>
            <a:gs pos="100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349886" y="1905202"/>
            <a:ext cx="7607531" cy="1325563"/>
          </a:xfrm>
        </p:spPr>
        <p:txBody>
          <a:bodyPr/>
          <a:lstStyle/>
          <a:p>
            <a:r>
              <a:rPr lang="ru-RU" dirty="0" smtClean="0">
                <a:solidFill>
                  <a:schemeClr val="tx2">
                    <a:lumMod val="75000"/>
                  </a:schemeClr>
                </a:solidFill>
              </a:rPr>
              <a:t>Система контроля за состоянием здоровья рабочего на стройке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3" name="Заголовок 3"/>
          <p:cNvSpPr txBox="1">
            <a:spLocks/>
          </p:cNvSpPr>
          <p:nvPr/>
        </p:nvSpPr>
        <p:spPr>
          <a:xfrm>
            <a:off x="4366819" y="3522335"/>
            <a:ext cx="7607531" cy="1325563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Гарянин</a:t>
            </a:r>
            <a:r>
              <a:rPr kumimoji="0" lang="ru-RU" sz="3600" b="1" i="0" u="none" strike="noStrike" kern="1200" cap="none" spc="0" normalizeH="0" noProof="0" dirty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 Никита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3600" b="1" baseline="0" dirty="0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Преподаватель</a:t>
            </a:r>
            <a:r>
              <a:rPr lang="en-US" sz="3600" b="1" baseline="0" dirty="0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:</a:t>
            </a:r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 </a:t>
            </a:r>
            <a:r>
              <a:rPr lang="ru-RU" sz="3600" b="1" dirty="0" err="1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Файчук</a:t>
            </a:r>
            <a:r>
              <a:rPr lang="ru-RU" sz="3600" b="1" dirty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 </a:t>
            </a:r>
            <a:r>
              <a:rPr lang="ru-RU" sz="3600" b="1" dirty="0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Д.В.</a:t>
            </a:r>
            <a:endParaRPr kumimoji="0" lang="ru-RU" sz="36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sp>
        <p:nvSpPr>
          <p:cNvPr id="5" name="Заголовок 3"/>
          <p:cNvSpPr txBox="1">
            <a:spLocks/>
          </p:cNvSpPr>
          <p:nvPr/>
        </p:nvSpPr>
        <p:spPr>
          <a:xfrm>
            <a:off x="514486" y="-211673"/>
            <a:ext cx="3227781" cy="2692405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3996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ИТОГОВЫЙ  КОНКУРС ПРОЕКТОВ В РТУ МИРЭА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3996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 - </a:t>
            </a:r>
            <a:r>
              <a:rPr lang="en-US" sz="3200" b="1" dirty="0" smtClean="0">
                <a:solidFill>
                  <a:srgbClr val="263996"/>
                </a:solidFill>
                <a:ea typeface="+mj-ea"/>
                <a:cs typeface="+mj-cs"/>
              </a:rPr>
              <a:t>201</a:t>
            </a:r>
            <a:r>
              <a:rPr lang="ru-RU" sz="3200" b="1" dirty="0" smtClean="0">
                <a:solidFill>
                  <a:srgbClr val="263996"/>
                </a:solidFill>
                <a:ea typeface="+mj-ea"/>
                <a:cs typeface="+mj-cs"/>
              </a:rPr>
              <a:t>9</a:t>
            </a:r>
            <a:r>
              <a:rPr lang="en-US" sz="3200" b="1" dirty="0" smtClean="0">
                <a:solidFill>
                  <a:srgbClr val="263996"/>
                </a:solidFill>
                <a:ea typeface="+mj-ea"/>
                <a:cs typeface="+mj-cs"/>
              </a:rPr>
              <a:t> </a:t>
            </a: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263996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9154" y="263783"/>
            <a:ext cx="1484769" cy="164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3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Проблема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989666" y="1585869"/>
            <a:ext cx="10891558" cy="399811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ru-RU" sz="2000" b="0" dirty="0" smtClean="0">
                <a:solidFill>
                  <a:schemeClr val="tx1"/>
                </a:solidFill>
              </a:rPr>
              <a:t>Количество несчастных случаев за год около трех тысяч по данным </a:t>
            </a:r>
            <a:r>
              <a:rPr lang="ru-RU" sz="2000" b="0" dirty="0" err="1" smtClean="0">
                <a:solidFill>
                  <a:schemeClr val="tx1"/>
                </a:solidFill>
              </a:rPr>
              <a:t>Роструда</a:t>
            </a:r>
            <a:r>
              <a:rPr lang="ru-RU" sz="2000" b="0" dirty="0" smtClean="0">
                <a:solidFill>
                  <a:schemeClr val="tx1"/>
                </a:solidFill>
              </a:rPr>
              <a:t>. </a:t>
            </a:r>
            <a:endParaRPr lang="ru-RU" sz="2000" b="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65" y="2216389"/>
            <a:ext cx="10550899" cy="409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Решение проблемы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45868" y="1322905"/>
            <a:ext cx="11209850" cy="306382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b="0" dirty="0" smtClean="0">
                <a:solidFill>
                  <a:schemeClr val="tx1"/>
                </a:solidFill>
              </a:rPr>
              <a:t>Производить постоянный мониторинг состояния здоровья и предоставлять данные ответственному лицу.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b="0" dirty="0" smtClean="0">
                <a:solidFill>
                  <a:schemeClr val="tx1"/>
                </a:solidFill>
              </a:rPr>
              <a:t>Дать возможность рабочему сообщить о его проблемах со здоровьем. 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b="0" dirty="0" smtClean="0">
                <a:solidFill>
                  <a:schemeClr val="tx1"/>
                </a:solidFill>
              </a:rPr>
              <a:t>Предоставить комплекс устройств для мониторинга.  </a:t>
            </a:r>
            <a:endParaRPr lang="ru-RU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53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Схематичное представление проекта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090" y="2242795"/>
            <a:ext cx="2355196" cy="235519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547" y="1156166"/>
            <a:ext cx="1798170" cy="133963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1901" y="2495803"/>
            <a:ext cx="1239247" cy="976526"/>
          </a:xfrm>
          <a:prstGeom prst="rect">
            <a:avLst/>
          </a:prstGeom>
        </p:spPr>
      </p:pic>
      <p:pic>
        <p:nvPicPr>
          <p:cNvPr id="1028" name="Picture 4" descr="https://www.seoclerk.com/pics/want55702-1KHKmz150876125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5700" y="2495803"/>
            <a:ext cx="1378450" cy="1949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cdn4.iconfinder.com/data/icons/logos-3/504/php-51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3278" y="2794871"/>
            <a:ext cx="1251047" cy="125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Стрелка вправо 10"/>
          <p:cNvSpPr/>
          <p:nvPr/>
        </p:nvSpPr>
        <p:spPr>
          <a:xfrm>
            <a:off x="2646808" y="2873231"/>
            <a:ext cx="806824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 вправо 11"/>
          <p:cNvSpPr/>
          <p:nvPr/>
        </p:nvSpPr>
        <p:spPr>
          <a:xfrm>
            <a:off x="5438223" y="3238730"/>
            <a:ext cx="913570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32" name="Picture 8" descr="Ð¤Ð¾ÑÐ¾ 1/4 Troyka-GPS/GLONASS, ÐÑÐ¸ÐµÐ¼Ð½Ð¸Ðº GPS/GLONAS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970" y="3886436"/>
            <a:ext cx="1183325" cy="925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Стрелка вправо 14"/>
          <p:cNvSpPr/>
          <p:nvPr/>
        </p:nvSpPr>
        <p:spPr>
          <a:xfrm rot="20536918">
            <a:off x="2640238" y="3728296"/>
            <a:ext cx="806824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34" name="Picture 10" descr="http://wiki.amperka.ru/_media/%D0%BF%D1%80%D0%BE%D0%B4%D1%83%D0%BA%D1%82%D1%8B:arduino-gprs-shield-v3:arduino-gprs-shield-v3.1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7" y="2323298"/>
            <a:ext cx="1948833" cy="1890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Стрелка вправо 17"/>
          <p:cNvSpPr/>
          <p:nvPr/>
        </p:nvSpPr>
        <p:spPr>
          <a:xfrm>
            <a:off x="8344434" y="3235125"/>
            <a:ext cx="689291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Стрелка вправо 18"/>
          <p:cNvSpPr/>
          <p:nvPr/>
        </p:nvSpPr>
        <p:spPr>
          <a:xfrm>
            <a:off x="2597105" y="2873229"/>
            <a:ext cx="806824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Стрелка вправо 19"/>
          <p:cNvSpPr/>
          <p:nvPr/>
        </p:nvSpPr>
        <p:spPr>
          <a:xfrm>
            <a:off x="5438223" y="3239508"/>
            <a:ext cx="873020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 вправо 20"/>
          <p:cNvSpPr/>
          <p:nvPr/>
        </p:nvSpPr>
        <p:spPr>
          <a:xfrm rot="20536918">
            <a:off x="2597105" y="3749971"/>
            <a:ext cx="806824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Стрелка вправо 21"/>
          <p:cNvSpPr/>
          <p:nvPr/>
        </p:nvSpPr>
        <p:spPr>
          <a:xfrm>
            <a:off x="8306966" y="3235123"/>
            <a:ext cx="689291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трелка вправо 22"/>
          <p:cNvSpPr/>
          <p:nvPr/>
        </p:nvSpPr>
        <p:spPr>
          <a:xfrm>
            <a:off x="10252583" y="3234345"/>
            <a:ext cx="641136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Стрелка вправо 23"/>
          <p:cNvSpPr/>
          <p:nvPr/>
        </p:nvSpPr>
        <p:spPr>
          <a:xfrm>
            <a:off x="10240491" y="3235123"/>
            <a:ext cx="612678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Стрелка вправо 24"/>
          <p:cNvSpPr/>
          <p:nvPr/>
        </p:nvSpPr>
        <p:spPr>
          <a:xfrm rot="2116884">
            <a:off x="2717097" y="2028498"/>
            <a:ext cx="806824" cy="370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Стрелка вправо 25"/>
          <p:cNvSpPr/>
          <p:nvPr/>
        </p:nvSpPr>
        <p:spPr>
          <a:xfrm rot="2116884">
            <a:off x="2684212" y="2006822"/>
            <a:ext cx="806824" cy="37054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705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Прототип устройства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44" b="27778"/>
          <a:stretch/>
        </p:blipFill>
        <p:spPr>
          <a:xfrm>
            <a:off x="7032307" y="1851660"/>
            <a:ext cx="3857625" cy="32766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2" r="25968"/>
          <a:stretch/>
        </p:blipFill>
        <p:spPr>
          <a:xfrm rot="5400000">
            <a:off x="1420187" y="1866900"/>
            <a:ext cx="3657600" cy="324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1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 информации на экране смартфона</a:t>
            </a:r>
            <a:endParaRPr lang="ru-RU" dirty="0"/>
          </a:p>
        </p:txBody>
      </p:sp>
      <p:grpSp>
        <p:nvGrpSpPr>
          <p:cNvPr id="6" name="Группа 5"/>
          <p:cNvGrpSpPr/>
          <p:nvPr/>
        </p:nvGrpSpPr>
        <p:grpSpPr>
          <a:xfrm>
            <a:off x="1018256" y="737671"/>
            <a:ext cx="4326731" cy="6120329"/>
            <a:chOff x="1498316" y="777676"/>
            <a:chExt cx="4326731" cy="6120329"/>
          </a:xfrm>
        </p:grpSpPr>
        <p:pic>
          <p:nvPicPr>
            <p:cNvPr id="4" name="Picture 4" descr="https://www.seoclerk.com/pics/want55702-1KHKmz1508761251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98316" y="777676"/>
              <a:ext cx="4326731" cy="612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6374F838">
              <a:hlinkClick r:id="" action="ppaction://media"/>
            </p:cNvPr>
            <p:cNvPicPr>
              <a:picLocks noChangeAspect="1"/>
            </p:cNvPicPr>
            <p:nvPr>
              <a:videoFile r:link="rId1"/>
              <p:extLst>
                <p:ext uri="{DAA4B4D4-6D71-4841-9C94-3DE7FCFB9230}">
                  <p14:media xmlns:p14="http://schemas.microsoft.com/office/powerpoint/2010/main" r:embed="rId2">
                    <p14:trim end="6536"/>
                  </p14:media>
                </p:ext>
              </p:extLst>
            </p:nvPr>
          </p:nvPicPr>
          <p:blipFill>
            <a:blip r:embed="rId5"/>
            <a:stretch>
              <a:fillRect/>
            </a:stretch>
          </p:blipFill>
          <p:spPr>
            <a:xfrm>
              <a:off x="2412716" y="1609859"/>
              <a:ext cx="2527911" cy="4494064"/>
            </a:xfrm>
            <a:prstGeom prst="rect">
              <a:avLst/>
            </a:prstGeom>
          </p:spPr>
        </p:pic>
      </p:grpSp>
      <p:pic>
        <p:nvPicPr>
          <p:cNvPr id="2050" name="Picture 2" descr="https://safetec.hsi.com/hs-fs/hubfs/Safetec%20Redesign%20(Jan2018)/Images/bottom-page-image.png?width=3365&amp;name=bottom-page-imag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966" y="1506553"/>
            <a:ext cx="5744064" cy="3832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161133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Стоймость</a:t>
            </a:r>
            <a:r>
              <a:rPr lang="ru-RU" dirty="0" smtClean="0"/>
              <a:t> </a:t>
            </a:r>
            <a:r>
              <a:rPr lang="ru-RU" dirty="0" smtClean="0"/>
              <a:t>решения и аналоги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45869" y="1185735"/>
            <a:ext cx="4474539" cy="408965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00000"/>
              </a:lnSpc>
              <a:buAutoNum type="arabicPeriod"/>
            </a:pPr>
            <a:r>
              <a:rPr lang="ru-RU" sz="2000" b="0" dirty="0" smtClean="0">
                <a:solidFill>
                  <a:schemeClr val="tx1"/>
                </a:solidFill>
              </a:rPr>
              <a:t>Плата </a:t>
            </a:r>
            <a:r>
              <a:rPr lang="en-US" sz="2000" b="0" dirty="0" err="1" smtClean="0">
                <a:solidFill>
                  <a:schemeClr val="tx1"/>
                </a:solidFill>
              </a:rPr>
              <a:t>nucleo</a:t>
            </a:r>
            <a:r>
              <a:rPr lang="en-US" sz="2000" b="0" dirty="0" smtClean="0">
                <a:solidFill>
                  <a:schemeClr val="tx1"/>
                </a:solidFill>
              </a:rPr>
              <a:t> f401re  2000</a:t>
            </a:r>
            <a:r>
              <a:rPr lang="ru-RU" sz="2000" b="0" dirty="0">
                <a:solidFill>
                  <a:schemeClr val="tx1"/>
                </a:solidFill>
              </a:rPr>
              <a:t> </a:t>
            </a:r>
            <a:r>
              <a:rPr lang="ru-RU" sz="2000" b="0" dirty="0" smtClean="0">
                <a:solidFill>
                  <a:schemeClr val="tx1"/>
                </a:solidFill>
              </a:rPr>
              <a:t>рублей.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ru-RU" sz="2000" b="0" dirty="0" smtClean="0">
                <a:solidFill>
                  <a:schemeClr val="tx1"/>
                </a:solidFill>
              </a:rPr>
              <a:t>Кнопка 200 рублей.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en-US" sz="2000" b="0" dirty="0" err="1" smtClean="0">
                <a:solidFill>
                  <a:schemeClr val="tx1"/>
                </a:solidFill>
              </a:rPr>
              <a:t>Gps</a:t>
            </a:r>
            <a:r>
              <a:rPr lang="en-US" sz="2000" b="0" dirty="0" smtClean="0">
                <a:solidFill>
                  <a:schemeClr val="tx1"/>
                </a:solidFill>
              </a:rPr>
              <a:t> </a:t>
            </a:r>
            <a:r>
              <a:rPr lang="ru-RU" sz="2000" b="0" dirty="0" smtClean="0">
                <a:solidFill>
                  <a:schemeClr val="tx1"/>
                </a:solidFill>
              </a:rPr>
              <a:t>датчик </a:t>
            </a:r>
            <a:r>
              <a:rPr lang="en-US" sz="2000" b="0" dirty="0" smtClean="0">
                <a:solidFill>
                  <a:schemeClr val="tx1"/>
                </a:solidFill>
              </a:rPr>
              <a:t>1000 </a:t>
            </a:r>
            <a:r>
              <a:rPr lang="ru-RU" sz="2000" b="0" dirty="0" smtClean="0">
                <a:solidFill>
                  <a:schemeClr val="tx1"/>
                </a:solidFill>
              </a:rPr>
              <a:t>рублей.</a:t>
            </a:r>
          </a:p>
          <a:p>
            <a:pPr marL="514350" indent="-514350">
              <a:lnSpc>
                <a:spcPct val="100000"/>
              </a:lnSpc>
              <a:buFontTx/>
              <a:buAutoNum type="arabicPeriod"/>
            </a:pPr>
            <a:r>
              <a:rPr lang="en-US" sz="2000" b="0" dirty="0">
                <a:solidFill>
                  <a:schemeClr val="tx1"/>
                </a:solidFill>
              </a:rPr>
              <a:t>IMU-</a:t>
            </a:r>
            <a:r>
              <a:rPr lang="ru-RU" sz="2000" b="0" dirty="0" smtClean="0">
                <a:solidFill>
                  <a:schemeClr val="tx1"/>
                </a:solidFill>
              </a:rPr>
              <a:t>сенсор</a:t>
            </a:r>
            <a:r>
              <a:rPr lang="en-US" sz="2000" b="0" dirty="0" smtClean="0">
                <a:solidFill>
                  <a:schemeClr val="tx1"/>
                </a:solidFill>
              </a:rPr>
              <a:t> 1000</a:t>
            </a:r>
            <a:r>
              <a:rPr lang="ru-RU" sz="2000" b="0" dirty="0" smtClean="0">
                <a:solidFill>
                  <a:schemeClr val="tx1"/>
                </a:solidFill>
              </a:rPr>
              <a:t> рублей.</a:t>
            </a:r>
            <a:endParaRPr lang="ru-RU" sz="2000" b="0" dirty="0">
              <a:solidFill>
                <a:schemeClr val="tx1"/>
              </a:solidFill>
            </a:endParaRPr>
          </a:p>
          <a:p>
            <a:pPr marL="514350" indent="-514350">
              <a:lnSpc>
                <a:spcPct val="100000"/>
              </a:lnSpc>
              <a:buFontTx/>
              <a:buAutoNum type="arabicPeriod"/>
            </a:pPr>
            <a:r>
              <a:rPr lang="en-US" sz="2000" b="0" dirty="0">
                <a:solidFill>
                  <a:schemeClr val="tx1"/>
                </a:solidFill>
              </a:rPr>
              <a:t>GPRS Shield </a:t>
            </a:r>
            <a:r>
              <a:rPr lang="en-US" sz="2000" b="0" dirty="0" smtClean="0">
                <a:solidFill>
                  <a:schemeClr val="tx1"/>
                </a:solidFill>
              </a:rPr>
              <a:t>v3</a:t>
            </a:r>
            <a:r>
              <a:rPr lang="ru-RU" sz="2000" b="0" dirty="0" smtClean="0">
                <a:solidFill>
                  <a:schemeClr val="tx1"/>
                </a:solidFill>
              </a:rPr>
              <a:t> 2000 рублей.</a:t>
            </a:r>
            <a:endParaRPr lang="ru-RU" sz="2000" b="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Итого</a:t>
            </a:r>
            <a:r>
              <a:rPr lang="en-US" sz="2000" b="0" dirty="0" smtClean="0">
                <a:solidFill>
                  <a:schemeClr val="tx1"/>
                </a:solidFill>
              </a:rPr>
              <a:t>: 6200 </a:t>
            </a:r>
            <a:r>
              <a:rPr lang="ru-RU" sz="2000" b="0" dirty="0" smtClean="0">
                <a:solidFill>
                  <a:schemeClr val="tx1"/>
                </a:solidFill>
              </a:rPr>
              <a:t>рублей</a:t>
            </a:r>
            <a:endParaRPr lang="en-US" sz="2000" b="0" dirty="0">
              <a:solidFill>
                <a:schemeClr val="tx1"/>
              </a:solidFill>
            </a:endParaRPr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6738585" y="1837591"/>
            <a:ext cx="4474539" cy="253218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Существуют умные каски с таким же набором параметров, но приобрести их в розницу невозможно.</a:t>
            </a:r>
          </a:p>
          <a:p>
            <a:pPr>
              <a:lnSpc>
                <a:spcPct val="10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Вероятно, что их стоимость больше данного решения. </a:t>
            </a:r>
            <a:endParaRPr lang="en-US" sz="20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94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Энергопотребление 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45868" y="1925813"/>
            <a:ext cx="8789517" cy="415799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На прототипе устройства не оптимизированы расходы энергопотребления. Поэтому энергопотребление будет завышенным. </a:t>
            </a:r>
          </a:p>
          <a:p>
            <a:pPr>
              <a:lnSpc>
                <a:spcPct val="15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Примерное энергопотребление</a:t>
            </a:r>
            <a:r>
              <a:rPr lang="en-US" sz="2000" b="0" dirty="0" smtClean="0">
                <a:solidFill>
                  <a:schemeClr val="tx1"/>
                </a:solidFill>
              </a:rPr>
              <a:t>:</a:t>
            </a:r>
            <a:endParaRPr lang="ru-RU" sz="2000" b="0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Потребление от платы 100</a:t>
            </a:r>
            <a:r>
              <a:rPr lang="en-US" sz="2000" b="0" dirty="0" smtClean="0">
                <a:solidFill>
                  <a:schemeClr val="tx1"/>
                </a:solidFill>
              </a:rPr>
              <a:t>mA</a:t>
            </a:r>
            <a:r>
              <a:rPr lang="ru-RU" sz="2000" b="0" dirty="0" smtClean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Потребление от датчика</a:t>
            </a:r>
            <a:r>
              <a:rPr lang="en-US" sz="2000" b="0" dirty="0" smtClean="0">
                <a:solidFill>
                  <a:schemeClr val="tx1"/>
                </a:solidFill>
              </a:rPr>
              <a:t> GPRS 60mA</a:t>
            </a:r>
            <a:r>
              <a:rPr lang="ru-RU" sz="2000" b="0" dirty="0" smtClean="0">
                <a:solidFill>
                  <a:schemeClr val="tx1"/>
                </a:solidFill>
              </a:rPr>
              <a:t>.</a:t>
            </a:r>
            <a:endParaRPr lang="en-US" sz="2000" b="0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Потребление от </a:t>
            </a:r>
            <a:r>
              <a:rPr lang="en-US" sz="2000" b="0" dirty="0" smtClean="0">
                <a:solidFill>
                  <a:schemeClr val="tx1"/>
                </a:solidFill>
              </a:rPr>
              <a:t>GPS 20mA</a:t>
            </a:r>
            <a:r>
              <a:rPr lang="ru-RU" sz="2000" b="0" dirty="0" smtClean="0">
                <a:solidFill>
                  <a:schemeClr val="tx1"/>
                </a:solidFill>
              </a:rPr>
              <a:t>.</a:t>
            </a:r>
            <a:endParaRPr lang="en-US" sz="2000" b="0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Потребление от </a:t>
            </a:r>
            <a:r>
              <a:rPr lang="en-US" sz="2000" b="0" dirty="0" smtClean="0">
                <a:solidFill>
                  <a:schemeClr val="tx1"/>
                </a:solidFill>
              </a:rPr>
              <a:t>IMU 10mA</a:t>
            </a:r>
            <a:r>
              <a:rPr lang="ru-RU" sz="2000" b="0" dirty="0" smtClean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2000" b="0" dirty="0" smtClean="0">
                <a:solidFill>
                  <a:schemeClr val="tx1"/>
                </a:solidFill>
              </a:rPr>
              <a:t>Итого около 180-200</a:t>
            </a:r>
            <a:r>
              <a:rPr lang="en-US" sz="2000" b="0" dirty="0" smtClean="0">
                <a:solidFill>
                  <a:schemeClr val="tx1"/>
                </a:solidFill>
              </a:rPr>
              <a:t>mA </a:t>
            </a:r>
            <a:r>
              <a:rPr lang="ru-RU" sz="2000" b="0" dirty="0" smtClean="0">
                <a:solidFill>
                  <a:schemeClr val="tx1"/>
                </a:solidFill>
              </a:rPr>
              <a:t>в зависимости от частоты отправки данных.</a:t>
            </a:r>
          </a:p>
          <a:p>
            <a:r>
              <a:rPr lang="ru-RU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4089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Дальнейшие планы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45869" y="1268969"/>
            <a:ext cx="9946872" cy="2327671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200000"/>
              </a:lnSpc>
              <a:buAutoNum type="arabicPeriod"/>
            </a:pPr>
            <a:r>
              <a:rPr lang="ru-RU" sz="2400" b="0" dirty="0" smtClean="0">
                <a:solidFill>
                  <a:schemeClr val="tx1"/>
                </a:solidFill>
              </a:rPr>
              <a:t>Подключить устройство к внешнему источнику питания.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ru-RU" sz="2400" b="0" dirty="0" smtClean="0">
                <a:solidFill>
                  <a:schemeClr val="tx1"/>
                </a:solidFill>
              </a:rPr>
              <a:t>Настроить работу </a:t>
            </a:r>
            <a:r>
              <a:rPr lang="en-US" sz="2400" b="0" dirty="0" smtClean="0">
                <a:solidFill>
                  <a:schemeClr val="tx1"/>
                </a:solidFill>
              </a:rPr>
              <a:t>GSM </a:t>
            </a:r>
            <a:r>
              <a:rPr lang="ru-RU" sz="2400" b="0" dirty="0" smtClean="0">
                <a:solidFill>
                  <a:schemeClr val="tx1"/>
                </a:solidFill>
              </a:rPr>
              <a:t>модуля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ru-RU" sz="2400" b="0" dirty="0" smtClean="0">
                <a:solidFill>
                  <a:schemeClr val="tx1"/>
                </a:solidFill>
              </a:rPr>
              <a:t>Усовершенствовать серверную часть</a:t>
            </a:r>
          </a:p>
        </p:txBody>
      </p:sp>
    </p:spTree>
    <p:extLst>
      <p:ext uri="{BB962C8B-B14F-4D97-AF65-F5344CB8AC3E}">
        <p14:creationId xmlns:p14="http://schemas.microsoft.com/office/powerpoint/2010/main" val="274097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</TotalTime>
  <Words>203</Words>
  <Application>Microsoft Office PowerPoint</Application>
  <PresentationFormat>Широкоэкранный</PresentationFormat>
  <Paragraphs>36</Paragraphs>
  <Slides>9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Arial</vt:lpstr>
      <vt:lpstr>Calibri</vt:lpstr>
      <vt:lpstr>Тема Office</vt:lpstr>
      <vt:lpstr>Система контроля за состоянием здоровья рабочего на стройке</vt:lpstr>
      <vt:lpstr>Проблема</vt:lpstr>
      <vt:lpstr>Решение проблемы</vt:lpstr>
      <vt:lpstr>Схематичное представление проекта</vt:lpstr>
      <vt:lpstr>Прототип устройства</vt:lpstr>
      <vt:lpstr>Вывод информации на экране смартфона</vt:lpstr>
      <vt:lpstr>Стоймость решения и аналоги</vt:lpstr>
      <vt:lpstr>Энергопотребление </vt:lpstr>
      <vt:lpstr>Дальнейшие планы</vt:lpstr>
    </vt:vector>
  </TitlesOfParts>
  <Company>VistaVideo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Roman Lesovoy</dc:creator>
  <cp:lastModifiedBy>RePack by Diakov</cp:lastModifiedBy>
  <cp:revision>38</cp:revision>
  <dcterms:created xsi:type="dcterms:W3CDTF">2018-05-28T23:03:13Z</dcterms:created>
  <dcterms:modified xsi:type="dcterms:W3CDTF">2019-06-13T18:32:30Z</dcterms:modified>
</cp:coreProperties>
</file>

<file path=docProps/thumbnail.jpeg>
</file>